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0"/>
  </p:notesMasterIdLst>
  <p:sldIdLst>
    <p:sldId id="256" r:id="rId5"/>
    <p:sldId id="309" r:id="rId6"/>
    <p:sldId id="261" r:id="rId7"/>
    <p:sldId id="262" r:id="rId8"/>
    <p:sldId id="310" r:id="rId9"/>
    <p:sldId id="323" r:id="rId10"/>
    <p:sldId id="336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</p:sldIdLst>
  <p:sldSz cx="9144000" cy="5143500" type="screen16x9"/>
  <p:notesSz cx="6858000" cy="9144000"/>
  <p:embeddedFontLst>
    <p:embeddedFont>
      <p:font typeface="M PLUS Rounded 1c" panose="020B0604020202020204" charset="-128"/>
      <p:regular r:id="rId21"/>
      <p:bold r:id="rId22"/>
    </p:embeddedFont>
    <p:embeddedFont>
      <p:font typeface="#9Slide03 Bebas Neue Bold" panose="020B0604020202020204" charset="0"/>
      <p:bold r:id="rId23"/>
    </p:embeddedFont>
    <p:embeddedFont>
      <p:font typeface="Bebas Neue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61C38DA-3E98-4017-942D-28E5D27548F2}">
          <p14:sldIdLst>
            <p14:sldId id="256"/>
            <p14:sldId id="309"/>
            <p14:sldId id="261"/>
            <p14:sldId id="262"/>
            <p14:sldId id="310"/>
            <p14:sldId id="323"/>
            <p14:sldId id="33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ý Thanh Hải" initials="LTH" lastIdx="1" clrIdx="0">
    <p:extLst>
      <p:ext uri="{19B8F6BF-5375-455C-9EA6-DF929625EA0E}">
        <p15:presenceInfo xmlns:p15="http://schemas.microsoft.com/office/powerpoint/2012/main" userId="Lý Thanh Hả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73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AD81E-02B8-4ABB-9C35-964C1F7B8424}">
  <a:tblStyle styleId="{557AD81E-02B8-4ABB-9C35-964C1F7B8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76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7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2813853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37053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53640" y="1188720"/>
            <a:ext cx="6348004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3500" b="1" dirty="0">
                <a:latin typeface="#9Slide03 Bebas Neue Bold" panose="020B0606020202050201" pitchFamily="34" charset="0"/>
              </a:rPr>
              <a:t>Tìm tần số cơ bản của tín hiệu tiếng nói</a:t>
            </a:r>
            <a:br>
              <a:rPr lang="vi-VN" sz="4000" dirty="0">
                <a:latin typeface="#9Slide03 Bebas Neue Bold" panose="020B0606020202050201" pitchFamily="34" charset="0"/>
              </a:rPr>
            </a:br>
            <a:r>
              <a:rPr lang="en-US" sz="4000" dirty="0">
                <a:latin typeface="#9Slide03 Bebas Neue Bold" panose="020B0606020202050201" pitchFamily="34" charset="0"/>
              </a:rPr>
              <a:t>                                                          </a:t>
            </a:r>
            <a:r>
              <a:rPr lang="en-US" sz="3000" dirty="0" err="1">
                <a:solidFill>
                  <a:srgbClr val="FFFCEB"/>
                </a:solidFill>
                <a:latin typeface="#9Slide03 Bebas Neue Bold" panose="020B0606020202050201" pitchFamily="34" charset="0"/>
              </a:rPr>
              <a:t>Nhóm</a:t>
            </a:r>
            <a:r>
              <a:rPr lang="en-US" sz="3000" dirty="0">
                <a:solidFill>
                  <a:srgbClr val="FFFCEB"/>
                </a:solidFill>
                <a:latin typeface="#9Slide03 Bebas Neue Bold" panose="020B0606020202050201" pitchFamily="34" charset="0"/>
              </a:rPr>
              <a:t> 06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3764280" y="2452689"/>
            <a:ext cx="4884964" cy="587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089BC-DAFB-45E1-B1A8-FD9EBFB146F5}"/>
              </a:ext>
            </a:extLst>
          </p:cNvPr>
          <p:cNvSpPr/>
          <p:nvPr/>
        </p:nvSpPr>
        <p:spPr>
          <a:xfrm>
            <a:off x="3638549" y="65149"/>
            <a:ext cx="3143251" cy="592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Xử</a:t>
            </a:r>
            <a:r>
              <a:rPr lang="en-US" sz="1800" dirty="0"/>
              <a:t> Lý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vi-VN" sz="1800" dirty="0"/>
          </a:p>
        </p:txBody>
      </p:sp>
      <p:sp>
        <p:nvSpPr>
          <p:cNvPr id="5" name="Google Shape;163;p30">
            <a:extLst>
              <a:ext uri="{FF2B5EF4-FFF2-40B4-BE49-F238E27FC236}">
                <a16:creationId xmlns:a16="http://schemas.microsoft.com/office/drawing/2014/main" id="{4B80A0AF-FFE9-47A3-BF73-6A3F7F306BF7}"/>
              </a:ext>
            </a:extLst>
          </p:cNvPr>
          <p:cNvSpPr txBox="1">
            <a:spLocks/>
          </p:cNvSpPr>
          <p:nvPr/>
        </p:nvSpPr>
        <p:spPr>
          <a:xfrm>
            <a:off x="4495800" y="303847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Lý Thanh Hải</a:t>
            </a:r>
            <a:endParaRPr lang="en-US" sz="1800" dirty="0"/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0558050-C431-44FB-805B-31815798AEFC}"/>
              </a:ext>
            </a:extLst>
          </p:cNvPr>
          <p:cNvSpPr txBox="1">
            <a:spLocks/>
          </p:cNvSpPr>
          <p:nvPr/>
        </p:nvSpPr>
        <p:spPr>
          <a:xfrm>
            <a:off x="4495800" y="358949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102190061</a:t>
            </a:r>
            <a:endParaRPr lang="en-US" sz="1800" dirty="0"/>
          </a:p>
        </p:txBody>
      </p:sp>
      <p:sp>
        <p:nvSpPr>
          <p:cNvPr id="7" name="Google Shape;163;p30">
            <a:extLst>
              <a:ext uri="{FF2B5EF4-FFF2-40B4-BE49-F238E27FC236}">
                <a16:creationId xmlns:a16="http://schemas.microsoft.com/office/drawing/2014/main" id="{7EF6E67A-108A-4469-9C35-66A99E908375}"/>
              </a:ext>
            </a:extLst>
          </p:cNvPr>
          <p:cNvSpPr txBox="1">
            <a:spLocks/>
          </p:cNvSpPr>
          <p:nvPr/>
        </p:nvSpPr>
        <p:spPr>
          <a:xfrm>
            <a:off x="4495800" y="4211957"/>
            <a:ext cx="4648200" cy="46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19TCLC_DT2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49580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F8B72-C445-4E0F-BBD0-49D6DAA26764}"/>
              </a:ext>
            </a:extLst>
          </p:cNvPr>
          <p:cNvSpPr txBox="1"/>
          <p:nvPr/>
        </p:nvSpPr>
        <p:spPr>
          <a:xfrm>
            <a:off x="777240" y="4671060"/>
            <a:ext cx="600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b.2. Biểu đồ trung gian và kết quả của tín hiệu studio male. </a:t>
            </a:r>
            <a:endParaRPr lang="vi-V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2F3FD-0EA3-416A-AB07-265194DF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" y="472440"/>
            <a:ext cx="565404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55435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D97A-1112-4F7D-A9AC-7F886FF86E41}"/>
              </a:ext>
            </a:extLst>
          </p:cNvPr>
          <p:cNvSpPr txBox="1"/>
          <p:nvPr/>
        </p:nvSpPr>
        <p:spPr>
          <a:xfrm>
            <a:off x="1866900" y="4684812"/>
            <a:ext cx="583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b.3. Biểu đồ trung gian và kết quả của tín hiệu phone female</a:t>
            </a:r>
            <a:endParaRPr lang="vi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CCD41-9B86-4D20-8A56-80FB4F5D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49580"/>
            <a:ext cx="5600700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09715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BDE1F-9E79-41B2-A614-E9CC8EBBAF0F}"/>
              </a:ext>
            </a:extLst>
          </p:cNvPr>
          <p:cNvSpPr txBox="1"/>
          <p:nvPr/>
        </p:nvSpPr>
        <p:spPr>
          <a:xfrm>
            <a:off x="1965960" y="4692432"/>
            <a:ext cx="576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b.4. Biểu đồ trung gian và kết quả của tín hiệu phone male.</a:t>
            </a:r>
            <a:endParaRPr lang="vi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F30E-6EA8-47BF-A644-B9593C33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1960"/>
            <a:ext cx="832866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1484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NỘI DUNG</a:t>
            </a:r>
            <a:endParaRPr dirty="0">
              <a:latin typeface="+mj-l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1973158" y="1022819"/>
            <a:ext cx="5213138" cy="50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Sơ đồ thuật toán tìm F0 bằng hàm amdf.</a:t>
            </a:r>
            <a:endParaRPr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4"/>
          </p:nvPr>
        </p:nvSpPr>
        <p:spPr>
          <a:xfrm>
            <a:off x="1435553" y="1027924"/>
            <a:ext cx="522576" cy="491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1973158" y="1870020"/>
            <a:ext cx="5450204" cy="50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thử. </a:t>
            </a:r>
            <a:endParaRPr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5" name="Google Shape;178;p32">
            <a:extLst>
              <a:ext uri="{FF2B5EF4-FFF2-40B4-BE49-F238E27FC236}">
                <a16:creationId xmlns:a16="http://schemas.microsoft.com/office/drawing/2014/main" id="{D746E265-DD6F-40BF-81D2-D351AB4563EE}"/>
              </a:ext>
            </a:extLst>
          </p:cNvPr>
          <p:cNvSpPr txBox="1">
            <a:spLocks/>
          </p:cNvSpPr>
          <p:nvPr/>
        </p:nvSpPr>
        <p:spPr>
          <a:xfrm>
            <a:off x="1435553" y="1785074"/>
            <a:ext cx="522576" cy="546451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524C0-D83B-4D05-930D-524A1939FE3E}"/>
              </a:ext>
            </a:extLst>
          </p:cNvPr>
          <p:cNvSpPr txBox="1"/>
          <p:nvPr/>
        </p:nvSpPr>
        <p:spPr>
          <a:xfrm>
            <a:off x="2257956" y="2367191"/>
            <a:ext cx="597021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Cách xác định ngưỡng.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75733-D1C0-40AA-A4D4-6CC190DAC2DA}"/>
              </a:ext>
            </a:extLst>
          </p:cNvPr>
          <p:cNvSpPr txBox="1"/>
          <p:nvPr/>
        </p:nvSpPr>
        <p:spPr>
          <a:xfrm>
            <a:off x="1805729" y="2811975"/>
            <a:ext cx="642243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</a:pPr>
            <a:r>
              <a:rPr lang="fr-FR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vi-VN" sz="18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 quả thực nghiệm.</a:t>
            </a:r>
            <a:endParaRPr lang="vi-VN" sz="1800" kern="1400" spc="-10" dirty="0">
              <a:solidFill>
                <a:srgbClr val="FFFFFF"/>
              </a:solidFill>
              <a:effectLst/>
              <a:latin typeface="VN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78;p32">
            <a:extLst>
              <a:ext uri="{FF2B5EF4-FFF2-40B4-BE49-F238E27FC236}">
                <a16:creationId xmlns:a16="http://schemas.microsoft.com/office/drawing/2014/main" id="{271C962A-7931-4238-9C86-30B44151D7C1}"/>
              </a:ext>
            </a:extLst>
          </p:cNvPr>
          <p:cNvSpPr txBox="1">
            <a:spLocks/>
          </p:cNvSpPr>
          <p:nvPr/>
        </p:nvSpPr>
        <p:spPr>
          <a:xfrm>
            <a:off x="1435553" y="3377833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03</a:t>
            </a:r>
            <a:endParaRPr lang="en" sz="2000" dirty="0"/>
          </a:p>
        </p:txBody>
      </p:sp>
      <p:sp>
        <p:nvSpPr>
          <p:cNvPr id="12" name="Google Shape;179;p32">
            <a:extLst>
              <a:ext uri="{FF2B5EF4-FFF2-40B4-BE49-F238E27FC236}">
                <a16:creationId xmlns:a16="http://schemas.microsoft.com/office/drawing/2014/main" id="{64BC2856-85E7-4260-9511-C0622944FA3C}"/>
              </a:ext>
            </a:extLst>
          </p:cNvPr>
          <p:cNvSpPr txBox="1">
            <a:spLocks/>
          </p:cNvSpPr>
          <p:nvPr/>
        </p:nvSpPr>
        <p:spPr>
          <a:xfrm>
            <a:off x="1958129" y="3377833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Đề xuất.</a:t>
            </a:r>
            <a:endParaRPr lang="vi-VN"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3" name="Google Shape;178;p32">
            <a:extLst>
              <a:ext uri="{FF2B5EF4-FFF2-40B4-BE49-F238E27FC236}">
                <a16:creationId xmlns:a16="http://schemas.microsoft.com/office/drawing/2014/main" id="{EE9EC6AA-BD49-4841-9C62-1E04988D9ADD}"/>
              </a:ext>
            </a:extLst>
          </p:cNvPr>
          <p:cNvSpPr txBox="1">
            <a:spLocks/>
          </p:cNvSpPr>
          <p:nvPr/>
        </p:nvSpPr>
        <p:spPr>
          <a:xfrm>
            <a:off x="1435553" y="4115576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04</a:t>
            </a:r>
            <a:endParaRPr lang="en" sz="2000" dirty="0"/>
          </a:p>
        </p:txBody>
      </p:sp>
      <p:sp>
        <p:nvSpPr>
          <p:cNvPr id="14" name="Google Shape;179;p32">
            <a:extLst>
              <a:ext uri="{FF2B5EF4-FFF2-40B4-BE49-F238E27FC236}">
                <a16:creationId xmlns:a16="http://schemas.microsoft.com/office/drawing/2014/main" id="{B08533FB-7A04-44E8-B452-850B5A3BA9EA}"/>
              </a:ext>
            </a:extLst>
          </p:cNvPr>
          <p:cNvSpPr txBox="1">
            <a:spLocks/>
          </p:cNvSpPr>
          <p:nvPr/>
        </p:nvSpPr>
        <p:spPr>
          <a:xfrm>
            <a:off x="1973158" y="4109367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Chạy chương trình</a:t>
            </a:r>
            <a:r>
              <a:rPr lang="vi-VN" sz="1800" b="1" dirty="0">
                <a:latin typeface="+mj-lt"/>
              </a:rPr>
              <a:t>.</a:t>
            </a:r>
            <a:endParaRPr lang="vi-V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67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21" grpId="0"/>
      <p:bldP spid="23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97316" y="1546860"/>
            <a:ext cx="5125304" cy="1594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latin typeface="+mj-lt"/>
              </a:rPr>
              <a:t>Sơ đồ thuật toán tìm F0 bằng hàm amdf.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597316" y="419622"/>
            <a:ext cx="3297300" cy="1127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691640" y="-80010"/>
            <a:ext cx="7086600" cy="63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18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F0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amdf</a:t>
            </a:r>
            <a:endParaRPr lang="vi-VN" sz="1800" b="1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38E16-84FA-4D5F-AD97-E025F863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640080"/>
            <a:ext cx="7787640" cy="4351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681136" y="1554480"/>
            <a:ext cx="4835744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effectLst/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thử.</a:t>
            </a:r>
            <a:endParaRPr lang="vi-VN" sz="2200" dirty="0">
              <a:latin typeface="+mj-l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681136" y="411480"/>
            <a:ext cx="32973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4" y="165882"/>
            <a:ext cx="680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Cách tìm ngưỡng để xác định khung tín hiệu.</a:t>
            </a:r>
            <a:endParaRPr lang="vi-VN" sz="24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29A89-C5D9-4FE5-8705-11A7F0A3AA67}"/>
              </a:ext>
            </a:extLst>
          </p:cNvPr>
          <p:cNvSpPr txBox="1"/>
          <p:nvPr/>
        </p:nvSpPr>
        <p:spPr>
          <a:xfrm>
            <a:off x="706895" y="828468"/>
            <a:ext cx="6410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839D2-1E91-477C-889C-77AFC7C9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54" y="837933"/>
            <a:ext cx="7972286" cy="34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D41B17-1459-4529-817F-139DBA0B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609600"/>
            <a:ext cx="8869680" cy="19621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/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=&gt; Ngưỡng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 kern="1400" spc="-10" smtClean="0">
                            <a:solidFill>
                              <a:srgbClr val="FFFFFF"/>
                            </a:solidFill>
                            <a:effectLst/>
                            <a:latin typeface="+mj-lt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1" kern="1400" spc="-10" dirty="0">
                            <a:solidFill>
                              <a:srgbClr val="FFFFFF"/>
                            </a:solidFill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0.328648 + 0.341712 + 0.314698 + 0.315477</m:t>
                        </m:r>
                      </m:num>
                      <m:den>
                        <m:r>
                          <a:rPr lang="vi-VN" sz="1800" b="0" i="1" kern="1400" spc="-10" smtClean="0">
                            <a:solidFill>
                              <a:srgbClr val="FFFFFF"/>
                            </a:solidFill>
                            <a:effectLst/>
                            <a:latin typeface="+mj-lt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0.325133 </a:t>
                </a:r>
                <a14:m>
                  <m:oMath xmlns:m="http://schemas.openxmlformats.org/officeDocument/2006/math">
                    <m:r>
                      <a:rPr lang="vi-VN" sz="1800" i="1" kern="1400" spc="-10" smtClean="0">
                        <a:solidFill>
                          <a:srgbClr val="FFFFFF"/>
                        </a:solidFill>
                        <a:effectLst/>
                        <a:latin typeface="+mj-lt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0.33</a:t>
                </a:r>
              </a:p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u="sng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vi-VN" sz="1800" u="sng" kern="1400" spc="-10" dirty="0">
                  <a:solidFill>
                    <a:srgbClr val="FFFFFF"/>
                  </a:solidFill>
                  <a:effectLst/>
                  <a:latin typeface="VNtimes new roman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39255" y="0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nghiệm.</a:t>
            </a:r>
            <a:r>
              <a:rPr lang="en-US" sz="1800" dirty="0">
                <a:solidFill>
                  <a:srgbClr val="FFFFFF"/>
                </a:solidFill>
              </a:rPr>
              <a:t>		</a:t>
            </a:r>
            <a:endParaRPr lang="vi-VN" sz="1800" dirty="0">
              <a:solidFill>
                <a:srgbClr val="FFFF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ADB55-3130-4ED5-8C4E-01EF56780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55" y="1851660"/>
            <a:ext cx="5791200" cy="313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1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5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5" ma:contentTypeDescription="Create a new document." ma:contentTypeScope="" ma:versionID="1c8b1f3027a41ab8aaaeaf364d315617">
  <xsd:schema xmlns:xsd="http://www.w3.org/2001/XMLSchema" xmlns:xs="http://www.w3.org/2001/XMLSchema" xmlns:p="http://schemas.microsoft.com/office/2006/metadata/properties" xmlns:ns3="bcc93e5d-aa92-4340-bbe9-3f48eda4f7a5" xmlns:ns4="e26b1b60-1f33-4f4e-bff5-0f62f09d6209" targetNamespace="http://schemas.microsoft.com/office/2006/metadata/properties" ma:root="true" ma:fieldsID="91147bcb72a3573732647367c6766791" ns3:_="" ns4:_="">
    <xsd:import namespace="bcc93e5d-aa92-4340-bbe9-3f48eda4f7a5"/>
    <xsd:import namespace="e26b1b60-1f33-4f4e-bff5-0f62f09d62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D3167-1D5C-40DB-A093-555E7A6240A8}">
  <ds:schemaRefs>
    <ds:schemaRef ds:uri="bcc93e5d-aa92-4340-bbe9-3f48eda4f7a5"/>
    <ds:schemaRef ds:uri="e26b1b60-1f33-4f4e-bff5-0f62f09d62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D3D954-1C4E-4BC1-A61C-42C44A31C9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DC22AD-2F55-4A74-8CEE-7809A38D9574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300</Words>
  <Application>Microsoft Office PowerPoint</Application>
  <PresentationFormat>On-screen Show (16:9)</PresentationFormat>
  <Paragraphs>38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#9Slide03 Bebas Neue Bold</vt:lpstr>
      <vt:lpstr>Bebas Neue</vt:lpstr>
      <vt:lpstr>Times New Roman</vt:lpstr>
      <vt:lpstr>VNtimes new roman</vt:lpstr>
      <vt:lpstr>M PLUS Rounded 1c</vt:lpstr>
      <vt:lpstr>Arial</vt:lpstr>
      <vt:lpstr>Architecture major for college by Slidesgo</vt:lpstr>
      <vt:lpstr>Tìm tần số cơ bản của tín hiệu tiếng nói                                                           Nhóm 06</vt:lpstr>
      <vt:lpstr>NỘI DUNG</vt:lpstr>
      <vt:lpstr>Sơ đồ thuật toán tìm F0 bằng hàm amdf.</vt:lpstr>
      <vt:lpstr>        Sơ đồ thuật toán tính F0 theo hàm amdf</vt:lpstr>
      <vt:lpstr>Cách xác định ngưỡng và kết quả thực nghiệm trên tín hiệu kiểm thử.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dự án 19NH10</dc:title>
  <dc:creator>Admin</dc:creator>
  <cp:lastModifiedBy>Lý Thanh Hải</cp:lastModifiedBy>
  <cp:revision>44</cp:revision>
  <dcterms:modified xsi:type="dcterms:W3CDTF">2021-10-19T17:08:38Z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